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6" r:id="rId3"/>
    <p:sldId id="257" r:id="rId4"/>
    <p:sldId id="260" r:id="rId5"/>
    <p:sldId id="332" r:id="rId6"/>
    <p:sldId id="333" r:id="rId7"/>
    <p:sldId id="262" r:id="rId8"/>
    <p:sldId id="363" r:id="rId9"/>
    <p:sldId id="334" r:id="rId10"/>
    <p:sldId id="335" r:id="rId11"/>
    <p:sldId id="364" r:id="rId12"/>
    <p:sldId id="336" r:id="rId13"/>
    <p:sldId id="337" r:id="rId14"/>
    <p:sldId id="267" r:id="rId15"/>
    <p:sldId id="268" r:id="rId16"/>
    <p:sldId id="301" r:id="rId17"/>
    <p:sldId id="303" r:id="rId18"/>
    <p:sldId id="271" r:id="rId19"/>
    <p:sldId id="306" r:id="rId20"/>
    <p:sldId id="307" r:id="rId21"/>
    <p:sldId id="308" r:id="rId22"/>
    <p:sldId id="309" r:id="rId23"/>
    <p:sldId id="312" r:id="rId24"/>
    <p:sldId id="314" r:id="rId25"/>
    <p:sldId id="315" r:id="rId26"/>
    <p:sldId id="318" r:id="rId27"/>
    <p:sldId id="321" r:id="rId28"/>
    <p:sldId id="322" r:id="rId29"/>
    <p:sldId id="323" r:id="rId30"/>
    <p:sldId id="327" r:id="rId31"/>
    <p:sldId id="338" r:id="rId32"/>
    <p:sldId id="360" r:id="rId33"/>
    <p:sldId id="342" r:id="rId34"/>
    <p:sldId id="343" r:id="rId35"/>
    <p:sldId id="344" r:id="rId36"/>
    <p:sldId id="361" r:id="rId37"/>
    <p:sldId id="347" r:id="rId38"/>
    <p:sldId id="362" r:id="rId39"/>
    <p:sldId id="352" r:id="rId40"/>
    <p:sldId id="354" r:id="rId41"/>
    <p:sldId id="365" r:id="rId42"/>
    <p:sldId id="366" r:id="rId43"/>
    <p:sldId id="328" r:id="rId4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42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1E61-B998-4C8A-9F44-634BE22E4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6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153672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138845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376567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376567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816533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3280807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698541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6985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379823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69854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41366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69242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C2DAB-1367-4290-880D-0F078819FA1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9515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C2DAB-1367-4290-880D-0F078819FA19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9515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309167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B619BD-7CA8-4450-A199-BD20F220E7D6}" type="datetimeFigureOut">
              <a:rPr lang="el-GR" smtClean="0"/>
              <a:pPr/>
              <a:t>20/10/2022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89B946-15A8-45C5-B958-34C9FAB150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_______Microsoft_Office_Excel4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_______Microsoft_Office_Excel5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_______Microsoft_Office_Excel6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_______Microsoft_Office_Excel7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4;&#921;&#927;&#924;&#919;&#935;&#913;&#925;&#921;&#917;&#931;%2013%20-%20&#915;&#961;&#940;&#966;&#951;&#956;&#945;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4;&#921;&#927;&#924;&#919;&#935;&#913;&#925;&#921;&#917;&#931;%2022%20-%20&#915;&#961;&#940;&#966;&#951;&#956;&#945;-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4;&#921;&#927;&#924;&#919;&#935;&#913;&#925;&#921;&#917;&#931;%2022%20-%20&#915;&#961;&#940;&#966;&#951;&#956;&#945;-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4;&#921;&#927;&#924;&#919;&#935;&#913;&#925;&#921;&#917;&#931;%2022%20-%20&#915;&#961;&#940;&#966;&#951;&#956;&#945;-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7;&#924;&#928;&#927;&#929;&#921;&#922;&#917;&#931;%207%20-%20&#915;&#961;&#940;&#966;&#951;&#956;&#945;" TargetMode="Externa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7;&#924;&#928;&#927;&#929;&#921;&#922;&#917;&#931;%208%20-%20&#915;&#961;&#940;&#966;&#951;&#956;&#945;" TargetMode="Externa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7;&#924;&#928;&#927;&#929;&#921;&#922;&#917;&#931;%209%20-%20&#915;&#961;&#940;&#966;&#951;&#956;&#945;" TargetMode="Externa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17;&#924;&#928;&#927;&#929;&#921;&#922;&#917;&#931;%2013%20-%20&#915;&#961;&#940;&#966;&#951;&#956;&#945;" TargetMode="Externa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33;&#928;&#919;&#929;&#917;&#931;&#921;&#917;&#931;%207%20-%20&#915;&#961;&#940;&#966;&#951;&#956;&#945;" TargetMode="Externa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33;&#928;&#919;&#929;&#917;&#931;&#921;&#917;&#931;%2013%20-%20&#915;&#961;&#940;&#966;&#951;&#956;&#945;" TargetMode="Externa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33;&#928;&#919;&#929;&#917;&#931;&#921;&#917;&#931;%2014%20-%20&#915;&#961;&#940;&#966;&#951;&#956;&#945;" TargetMode="Externa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31;&#922;&#917;&#933;&#913;&#931;&#932;&#921;&#922;&#917;&#931;%205%20-%20&#915;&#961;&#940;&#966;&#951;&#956;&#945;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25;&#913;&#923;&#937;&#932;&#917;&#931;%2022%20-%20&#915;&#961;&#940;&#966;&#951;&#956;&#945;-1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31;&#922;&#917;&#933;&#913;&#931;&#932;&#921;&#922;&#917;&#931;%209%20-%20&#915;&#961;&#940;&#966;&#951;&#956;&#945;" TargetMode="Externa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____________Microsoft_Office_Excel8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____________Microsoft_Office_Excel9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____________Microsoft_Office_Excel10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____________Microsoft_Office_Excel11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____________Microsoft_Office_Excel12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____________Microsoft_Office_Excel13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25;&#913;&#923;&#937;&#932;&#917;&#931;%2010%20-%20&#915;&#961;&#940;&#966;&#951;&#956;&#945;-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____________Microsoft_Office_Excel14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____________Microsoft_Office_Excel15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__Microsoft_Office_Excel1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___Microsoft_Office_Excel2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25;&#913;&#923;&#937;&#932;&#917;&#931;%2011%20-%20&#915;&#961;&#940;&#966;&#951;&#956;&#945;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2\&#917;&#928;&#917;&#926;&#917;&#929;&#915;&#913;&#931;&#921;&#913;_&#935;&#929;&#927;&#925;&#927;&#931;&#917;&#921;&#929;&#937;&#925;_&#931;&#949;&#960;&#964;&#941;&#956;&#946;&#961;&#953;&#959;&#962;_2022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2.xlsx%5d&#931;&#933;&#915;&#922;&#929;&#921;&#932;&#921;&#922;&#913;%20&#922;&#913;&#932;&#913;&#925;&#913;&#923;&#937;&#932;&#917;&#931;%2013%20-%20&#915;&#961;&#940;&#966;&#951;&#956;&#945;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_______Microsoft_Office_Excel3.xls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Σεπτέμβριος </a:t>
            </a:r>
            <a:r>
              <a:rPr lang="en-US" sz="2300" dirty="0" smtClean="0"/>
              <a:t>2022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/>
          <p:cNvSpPr>
            <a:spLocks noChangeArrowheads="1"/>
          </p:cNvSpPr>
          <p:nvPr/>
        </p:nvSpPr>
        <p:spPr bwMode="gray">
          <a:xfrm>
            <a:off x="1000125" y="5715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kumimoji="1" lang="el-GR" altLang="ko-KR" b="1" dirty="0">
                <a:solidFill>
                  <a:schemeClr val="bg1">
                    <a:lumMod val="95000"/>
                  </a:schemeClr>
                </a:solidFill>
                <a:ea typeface="굴림" charset="-127"/>
                <a:cs typeface="+mn-cs"/>
              </a:rPr>
              <a:t>Έρευνα Καταναλωτών</a:t>
            </a:r>
            <a:endParaRPr kumimoji="1" lang="en-US" altLang="ko-KR" b="1" dirty="0">
              <a:solidFill>
                <a:schemeClr val="bg1">
                  <a:lumMod val="95000"/>
                </a:schemeClr>
              </a:solidFill>
              <a:ea typeface="굴림" charset="-127"/>
              <a:cs typeface="+mn-cs"/>
            </a:endParaRPr>
          </a:p>
        </p:txBody>
      </p:sp>
      <p:sp>
        <p:nvSpPr>
          <p:cNvPr id="38916" name="Oval 62"/>
          <p:cNvSpPr>
            <a:spLocks noChangeArrowheads="1"/>
          </p:cNvSpPr>
          <p:nvPr/>
        </p:nvSpPr>
        <p:spPr bwMode="auto">
          <a:xfrm>
            <a:off x="461963" y="534988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17" name="AutoShape 65"/>
          <p:cNvSpPr>
            <a:spLocks noChangeArrowheads="1"/>
          </p:cNvSpPr>
          <p:nvPr/>
        </p:nvSpPr>
        <p:spPr bwMode="gray">
          <a:xfrm>
            <a:off x="463550" y="550863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500063" y="571500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cs typeface="+mn-cs"/>
            </a:endParaRPr>
          </a:p>
        </p:txBody>
      </p:sp>
      <p:pic>
        <p:nvPicPr>
          <p:cNvPr id="16" name="Picture 1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17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gray">
          <a:xfrm>
            <a:off x="571500" y="142875"/>
            <a:ext cx="8032948" cy="428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l-GR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Βαρόμετρο ΕΒΕΘ – </a:t>
            </a:r>
            <a:r>
              <a:rPr lang="el-GR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Μάρτιος 2022</a:t>
            </a:r>
            <a:endParaRPr lang="el-GR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187624" y="1177925"/>
            <a:ext cx="684053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400" b="1" dirty="0">
                <a:latin typeface="+mn-lt"/>
              </a:rPr>
              <a:t>«Σε σχέση με την περίοδο πριν την αύξηση των τιμών στα προϊόντα, ποια από τα παρακάτω έχετε πραγματοποιήσει σε σχέση με τις αγορές βασικών καταναλωτικών αγαθών στο νοικοκυριό σας;» (πολλαπλή επιλογή) </a:t>
            </a:r>
          </a:p>
        </p:txBody>
      </p:sp>
      <p:graphicFrame>
        <p:nvGraphicFramePr>
          <p:cNvPr id="19" name="Γράφημα 5"/>
          <p:cNvGraphicFramePr>
            <a:graphicFrameLocks/>
          </p:cNvGraphicFramePr>
          <p:nvPr/>
        </p:nvGraphicFramePr>
        <p:xfrm>
          <a:off x="539552" y="1865313"/>
          <a:ext cx="7950200" cy="4567237"/>
        </p:xfrm>
        <a:graphic>
          <a:graphicData uri="http://schemas.openxmlformats.org/presentationml/2006/ole">
            <p:oleObj spid="_x0000_s67589" name="Γράφημα" r:id="rId6" imgW="7955970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/>
          <p:cNvSpPr>
            <a:spLocks noChangeArrowheads="1"/>
          </p:cNvSpPr>
          <p:nvPr/>
        </p:nvSpPr>
        <p:spPr bwMode="gray">
          <a:xfrm>
            <a:off x="1000125" y="5715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kumimoji="1" lang="el-GR" altLang="ko-KR" b="1" dirty="0">
                <a:solidFill>
                  <a:schemeClr val="bg1">
                    <a:lumMod val="95000"/>
                  </a:schemeClr>
                </a:solidFill>
                <a:ea typeface="굴림" charset="-127"/>
                <a:cs typeface="+mn-cs"/>
              </a:rPr>
              <a:t>Έρευνα Καταναλωτών</a:t>
            </a:r>
            <a:endParaRPr kumimoji="1" lang="en-US" altLang="ko-KR" b="1" dirty="0">
              <a:solidFill>
                <a:schemeClr val="bg1">
                  <a:lumMod val="95000"/>
                </a:schemeClr>
              </a:solidFill>
              <a:ea typeface="굴림" charset="-127"/>
              <a:cs typeface="+mn-cs"/>
            </a:endParaRPr>
          </a:p>
        </p:txBody>
      </p:sp>
      <p:sp>
        <p:nvSpPr>
          <p:cNvPr id="38916" name="Oval 62"/>
          <p:cNvSpPr>
            <a:spLocks noChangeArrowheads="1"/>
          </p:cNvSpPr>
          <p:nvPr/>
        </p:nvSpPr>
        <p:spPr bwMode="auto">
          <a:xfrm>
            <a:off x="461963" y="534988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17" name="AutoShape 65"/>
          <p:cNvSpPr>
            <a:spLocks noChangeArrowheads="1"/>
          </p:cNvSpPr>
          <p:nvPr/>
        </p:nvSpPr>
        <p:spPr bwMode="gray">
          <a:xfrm>
            <a:off x="463550" y="550863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500063" y="571500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cs typeface="+mn-cs"/>
            </a:endParaRPr>
          </a:p>
        </p:txBody>
      </p:sp>
      <p:pic>
        <p:nvPicPr>
          <p:cNvPr id="16" name="Picture 1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17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gray">
          <a:xfrm>
            <a:off x="571500" y="142875"/>
            <a:ext cx="8032948" cy="428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l-GR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Βαρόμετρο ΕΒΕΘ – </a:t>
            </a:r>
            <a:r>
              <a:rPr lang="el-GR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Μάρτιος 2022</a:t>
            </a:r>
            <a:endParaRPr lang="el-GR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187624" y="1177925"/>
            <a:ext cx="6840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400" b="1" dirty="0">
                <a:latin typeface="+mn-lt"/>
              </a:rPr>
              <a:t>«Ποιο από τα παρακάτω μέτρα θεωρείτε ότι θα σας βοηθούσαν περισσότερο να ανταπεξέλθετε στις αυξήσεις τιμών σε προϊόντα, καύσιμα και ενέργεια;» </a:t>
            </a:r>
          </a:p>
        </p:txBody>
      </p:sp>
      <p:graphicFrame>
        <p:nvGraphicFramePr>
          <p:cNvPr id="14" name="Γράφημα 4"/>
          <p:cNvGraphicFramePr>
            <a:graphicFrameLocks/>
          </p:cNvGraphicFramePr>
          <p:nvPr/>
        </p:nvGraphicFramePr>
        <p:xfrm>
          <a:off x="683568" y="1340768"/>
          <a:ext cx="7734300" cy="4768850"/>
        </p:xfrm>
        <a:graphic>
          <a:graphicData uri="http://schemas.openxmlformats.org/presentationml/2006/ole">
            <p:oleObj spid="_x0000_s79874" name="Γράφημα" r:id="rId6" imgW="7742591" imgH="47796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71999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2267744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/>
        </p:nvSpPr>
        <p:spPr>
          <a:xfrm>
            <a:off x="1115616" y="1177925"/>
            <a:ext cx="6840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400" b="1" dirty="0">
                <a:latin typeface="+mn-lt"/>
              </a:rPr>
              <a:t>«Ποιον από τους παρακάτω τρόπους χρησιμοποιείτε κυρίως για τη θέρμανση στο νοικοκυριό σας;» </a:t>
            </a:r>
          </a:p>
        </p:txBody>
      </p:sp>
      <p:graphicFrame>
        <p:nvGraphicFramePr>
          <p:cNvPr id="10" name="Γράφημα 7"/>
          <p:cNvGraphicFramePr>
            <a:graphicFrameLocks/>
          </p:cNvGraphicFramePr>
          <p:nvPr/>
        </p:nvGraphicFramePr>
        <p:xfrm>
          <a:off x="727149" y="1506538"/>
          <a:ext cx="7661275" cy="4781550"/>
        </p:xfrm>
        <a:graphic>
          <a:graphicData uri="http://schemas.openxmlformats.org/presentationml/2006/ole">
            <p:oleObj spid="_x0000_s80898" name="Γράφημα" r:id="rId6" imgW="7669433" imgH="478577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79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6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339170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2195736" y="5944443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1187846" y="1177925"/>
            <a:ext cx="6840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400" b="1" dirty="0">
                <a:latin typeface="+mn-lt"/>
              </a:rPr>
              <a:t>«Στην κατοικία σας έχουν γίνει παρεμβάσεις ενεργειακής εξοικονόμησης και αν ναι, ποιες;» (πολλαπλή επιλογή)</a:t>
            </a:r>
          </a:p>
        </p:txBody>
      </p:sp>
      <p:graphicFrame>
        <p:nvGraphicFramePr>
          <p:cNvPr id="10" name="Γράφημα 5"/>
          <p:cNvGraphicFramePr>
            <a:graphicFrameLocks/>
          </p:cNvGraphicFramePr>
          <p:nvPr/>
        </p:nvGraphicFramePr>
        <p:xfrm>
          <a:off x="725562" y="1657350"/>
          <a:ext cx="7662862" cy="4559300"/>
        </p:xfrm>
        <a:graphic>
          <a:graphicData uri="http://schemas.openxmlformats.org/presentationml/2006/ole">
            <p:oleObj spid="_x0000_s81922" name="Γράφημα" r:id="rId6" imgW="7669433" imgH="4566300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23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Βιομηχανίας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0" name="Object 56"/>
          <p:cNvGraphicFramePr>
            <a:graphicFrameLocks noChangeAspect="1"/>
          </p:cNvGraphicFramePr>
          <p:nvPr/>
        </p:nvGraphicFramePr>
        <p:xfrm>
          <a:off x="-12700" y="1412776"/>
          <a:ext cx="9169400" cy="4632424"/>
        </p:xfrm>
        <a:graphic>
          <a:graphicData uri="http://schemas.openxmlformats.org/presentationml/2006/ole">
            <p:oleObj spid="_x0000_s16440" name="Φύλλο εργασίας" r:id="rId3" imgW="11705974" imgH="5200650" progId="Excel.Sheet.12">
              <p:link updateAutomatic="1"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8145506" y="2015734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8136904" y="3140968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6" name="Object 54"/>
          <p:cNvGraphicFramePr>
            <a:graphicFrameLocks noChangeAspect="1"/>
          </p:cNvGraphicFramePr>
          <p:nvPr/>
        </p:nvGraphicFramePr>
        <p:xfrm>
          <a:off x="88900" y="1340768"/>
          <a:ext cx="8953500" cy="4729832"/>
        </p:xfrm>
        <a:graphic>
          <a:graphicData uri="http://schemas.openxmlformats.org/presentationml/2006/ole">
            <p:oleObj spid="_x0000_s18486" name="Φύλλο εργασίας" r:id="rId3" imgW="10915407" imgH="5448348" progId="Excel.Sheet.12">
              <p:link updateAutomatic="1"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8204067" y="2245205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8199294" y="3140968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8" name="Object 50"/>
          <p:cNvGraphicFramePr>
            <a:graphicFrameLocks noChangeAspect="1"/>
          </p:cNvGraphicFramePr>
          <p:nvPr/>
        </p:nvGraphicFramePr>
        <p:xfrm>
          <a:off x="0" y="1340768"/>
          <a:ext cx="9156700" cy="4628232"/>
        </p:xfrm>
        <a:graphic>
          <a:graphicData uri="http://schemas.openxmlformats.org/presentationml/2006/ole">
            <p:oleObj spid="_x0000_s22578" name="Φύλλο εργασίας" r:id="rId3" imgW="10972605" imgH="5715048" progId="Excel.Sheet.12">
              <p:link updateAutomatic="1"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8312587" y="3212976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8388424" y="2551457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1" name="Object 49"/>
          <p:cNvGraphicFramePr>
            <a:graphicFrameLocks noChangeAspect="1"/>
          </p:cNvGraphicFramePr>
          <p:nvPr/>
        </p:nvGraphicFramePr>
        <p:xfrm>
          <a:off x="25400" y="1340768"/>
          <a:ext cx="9131300" cy="4666332"/>
        </p:xfrm>
        <a:graphic>
          <a:graphicData uri="http://schemas.openxmlformats.org/presentationml/2006/ole">
            <p:oleObj spid="_x0000_s23601" name="Φύλλο εργασίας" r:id="rId3" imgW="11029804" imgH="5248323" progId="Excel.Sheet.12">
              <p:link updateAutomatic="1"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8604448" y="2276872"/>
            <a:ext cx="5395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8640960" y="3212976"/>
            <a:ext cx="5395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Εμπορίου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Καταναλωτών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139700" y="1412776"/>
          <a:ext cx="8966200" cy="4543524"/>
        </p:xfrm>
        <a:graphic>
          <a:graphicData uri="http://schemas.openxmlformats.org/presentationml/2006/ole">
            <p:oleObj spid="_x0000_s30759" name="Φύλλο εργασίας" r:id="rId5" imgW="11887103" imgH="526732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82" name="Object 38"/>
          <p:cNvGraphicFramePr>
            <a:graphicFrameLocks noChangeAspect="1"/>
          </p:cNvGraphicFramePr>
          <p:nvPr/>
        </p:nvGraphicFramePr>
        <p:xfrm>
          <a:off x="38100" y="1340768"/>
          <a:ext cx="8966200" cy="4602832"/>
        </p:xfrm>
        <a:graphic>
          <a:graphicData uri="http://schemas.openxmlformats.org/presentationml/2006/ole">
            <p:oleObj spid="_x0000_s31782" name="Φύλλο εργασίας" r:id="rId5" imgW="10905874" imgH="488627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05" name="Object 37"/>
          <p:cNvGraphicFramePr>
            <a:graphicFrameLocks noChangeAspect="1"/>
          </p:cNvGraphicFramePr>
          <p:nvPr/>
        </p:nvGraphicFramePr>
        <p:xfrm>
          <a:off x="127000" y="1340768"/>
          <a:ext cx="8978900" cy="4602832"/>
        </p:xfrm>
        <a:graphic>
          <a:graphicData uri="http://schemas.openxmlformats.org/presentationml/2006/ole">
            <p:oleObj spid="_x0000_s32805" name="Worksheet" r:id="rId5" imgW="11658308" imgH="552469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4" name="Object 34"/>
          <p:cNvGraphicFramePr>
            <a:graphicFrameLocks noChangeAspect="1"/>
          </p:cNvGraphicFramePr>
          <p:nvPr/>
        </p:nvGraphicFramePr>
        <p:xfrm>
          <a:off x="101600" y="1412776"/>
          <a:ext cx="8902700" cy="4467324"/>
        </p:xfrm>
        <a:graphic>
          <a:graphicData uri="http://schemas.openxmlformats.org/presentationml/2006/ole">
            <p:oleObj spid="_x0000_s35874" name="Φύλλο εργασίας" r:id="rId5" imgW="11972901" imgH="621044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6104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Υπηρεσιών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114300" y="1412776"/>
          <a:ext cx="8915400" cy="4594324"/>
        </p:xfrm>
        <a:graphic>
          <a:graphicData uri="http://schemas.openxmlformats.org/presentationml/2006/ole">
            <p:oleObj spid="_x0000_s37919" name="Φύλλο εργασίας" r:id="rId5" imgW="10763218" imgH="504829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-25400" y="1268760"/>
          <a:ext cx="9144000" cy="4725640"/>
        </p:xfrm>
        <a:graphic>
          <a:graphicData uri="http://schemas.openxmlformats.org/presentationml/2006/ole">
            <p:oleObj spid="_x0000_s42011" name="Φύλλο εργασίας" r:id="rId5" imgW="9839187" imgH="430553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57" name="Object 25"/>
          <p:cNvGraphicFramePr>
            <a:graphicFrameLocks noChangeAspect="1"/>
          </p:cNvGraphicFramePr>
          <p:nvPr/>
        </p:nvGraphicFramePr>
        <p:xfrm>
          <a:off x="0" y="1412776"/>
          <a:ext cx="9017000" cy="4594324"/>
        </p:xfrm>
        <a:graphic>
          <a:graphicData uri="http://schemas.openxmlformats.org/presentationml/2006/ole">
            <p:oleObj spid="_x0000_s44057" name="Φύλλο εργασίας" r:id="rId5" imgW="10029509" imgH="442922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71633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Κατασκευών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38100" y="1484784"/>
          <a:ext cx="9004300" cy="4458816"/>
        </p:xfrm>
        <a:graphic>
          <a:graphicData uri="http://schemas.openxmlformats.org/presentationml/2006/ole">
            <p:oleObj spid="_x0000_s45079" name="Φύλλο εργασίας" r:id="rId5" imgW="11582384" imgH="5152977" progId="Excel.Sheet.12">
              <p:link updateAutomatic="1"/>
            </p:oleObj>
          </a:graphicData>
        </a:graphic>
      </p:graphicFrame>
      <p:sp>
        <p:nvSpPr>
          <p:cNvPr id="8" name="7 - Έλλειψη"/>
          <p:cNvSpPr/>
          <p:nvPr/>
        </p:nvSpPr>
        <p:spPr>
          <a:xfrm>
            <a:off x="8388424" y="2492896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8424936" y="3212976"/>
            <a:ext cx="5395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" name="Object 71"/>
          <p:cNvGraphicFramePr>
            <a:graphicFrameLocks noChangeAspect="1"/>
          </p:cNvGraphicFramePr>
          <p:nvPr/>
        </p:nvGraphicFramePr>
        <p:xfrm>
          <a:off x="25400" y="1340768"/>
          <a:ext cx="9042400" cy="4666332"/>
        </p:xfrm>
        <a:graphic>
          <a:graphicData uri="http://schemas.openxmlformats.org/presentationml/2006/ole">
            <p:oleObj spid="_x0000_s1095" name="Φύλλο εργασίας" r:id="rId5" imgW="11144201" imgH="515297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-12700" y="1412776"/>
          <a:ext cx="9067800" cy="4594324"/>
        </p:xfrm>
        <a:graphic>
          <a:graphicData uri="http://schemas.openxmlformats.org/presentationml/2006/ole">
            <p:oleObj spid="_x0000_s49171" name="Φύλλο εργασίας" r:id="rId5" imgW="11915702" imgH="5439013" progId="Excel.Sheet.12">
              <p:link updateAutomatic="1"/>
            </p:oleObj>
          </a:graphicData>
        </a:graphic>
      </p:graphicFrame>
      <p:sp>
        <p:nvSpPr>
          <p:cNvPr id="7" name="6 - Έλλειψη"/>
          <p:cNvSpPr/>
          <p:nvPr/>
        </p:nvSpPr>
        <p:spPr>
          <a:xfrm>
            <a:off x="8244408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8244408" y="3645024"/>
            <a:ext cx="53955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Γράφημα 6"/>
          <p:cNvGraphicFramePr>
            <a:graphicFrameLocks/>
          </p:cNvGraphicFramePr>
          <p:nvPr/>
        </p:nvGraphicFramePr>
        <p:xfrm>
          <a:off x="665807" y="1577752"/>
          <a:ext cx="7734300" cy="4672012"/>
        </p:xfrm>
        <a:graphic>
          <a:graphicData uri="http://schemas.openxmlformats.org/presentationml/2006/ole">
            <p:oleObj spid="_x0000_s82946" name="Γράφημα" r:id="rId4" imgW="7742591" imgH="4676037" progId="Excel.Chart.8">
              <p:embed/>
            </p:oleObj>
          </a:graphicData>
        </a:graphic>
      </p:graphicFrame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6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/>
          <p:nvPr/>
        </p:nvSpPr>
        <p:spPr>
          <a:xfrm>
            <a:off x="1251594" y="1196752"/>
            <a:ext cx="6842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latin typeface="+mn-lt"/>
              </a:rPr>
              <a:t>«Εφόσον έχει αυξηθεί το ενεργειακό κόστος στην επιχείρησή σας (ηλεκτρικό ρεύμα, φυσικό αέριο, καύσιμα), σε τι ποσοστό;»  </a:t>
            </a:r>
            <a:r>
              <a:rPr lang="el-GR" sz="1600" b="1" dirty="0" smtClean="0">
                <a:latin typeface="+mn-lt"/>
              </a:rPr>
              <a:t>(83% έχει αυξηθεί)</a:t>
            </a:r>
            <a:endParaRPr lang="el-GR" sz="1600" b="1" dirty="0">
              <a:latin typeface="+mn-lt"/>
            </a:endParaRPr>
          </a:p>
        </p:txBody>
      </p:sp>
      <p:sp>
        <p:nvSpPr>
          <p:cNvPr id="10" name="Ορθογώνιο 1"/>
          <p:cNvSpPr/>
          <p:nvPr/>
        </p:nvSpPr>
        <p:spPr>
          <a:xfrm>
            <a:off x="6404619" y="4292377"/>
            <a:ext cx="2055813" cy="6477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b="1" dirty="0"/>
              <a:t>Μέσος όρος: 60% </a:t>
            </a:r>
            <a:r>
              <a:rPr lang="el-GR" sz="1200" b="1" dirty="0"/>
              <a:t>(*75%)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372200" y="5949280"/>
            <a:ext cx="25201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100" b="1" dirty="0">
                <a:latin typeface="+mn-lt"/>
              </a:rPr>
              <a:t>*Στις παρενθέσεις παρουσιάζονται τα αποτελέσματα της αντίστοιχης έρευνας Μαρτίου 2022</a:t>
            </a:r>
          </a:p>
        </p:txBody>
      </p:sp>
    </p:spTree>
    <p:extLst>
      <p:ext uri="{BB962C8B-B14F-4D97-AF65-F5344CB8AC3E}">
        <p14:creationId xmlns:p14="http://schemas.microsoft.com/office/powerpoint/2010/main" xmlns="" val="539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/>
          <p:nvPr/>
        </p:nvSpPr>
        <p:spPr>
          <a:xfrm>
            <a:off x="794891" y="1341438"/>
            <a:ext cx="7593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latin typeface="+mn-lt"/>
              </a:rPr>
              <a:t>«Εφόσον έχει αυξηθεί το ενεργειακό κόστος στην επιχείρησή σας (ηλεκτρικό ρεύμα, φυσικό αέριο, καύσιμα), σε τι ποσοστό;»  </a:t>
            </a:r>
            <a:r>
              <a:rPr lang="el-GR" sz="1600" b="1" dirty="0" smtClean="0">
                <a:latin typeface="+mn-lt"/>
              </a:rPr>
              <a:t>(</a:t>
            </a:r>
            <a:r>
              <a:rPr lang="el-GR" sz="1600" b="1" dirty="0" smtClean="0"/>
              <a:t>83% έχει αυξηθεί</a:t>
            </a:r>
            <a:r>
              <a:rPr lang="el-GR" sz="1600" b="1" dirty="0" smtClean="0">
                <a:latin typeface="+mn-lt"/>
              </a:rPr>
              <a:t>) </a:t>
            </a:r>
            <a:r>
              <a:rPr lang="el-GR" sz="1600" b="1" dirty="0">
                <a:latin typeface="+mn-lt"/>
              </a:rPr>
              <a:t>– ΑΝΑ ΚΛΑΔΟ</a:t>
            </a:r>
          </a:p>
        </p:txBody>
      </p:sp>
      <p:graphicFrame>
        <p:nvGraphicFramePr>
          <p:cNvPr id="10" name="table.Q41.Έχει.αυξηθεί.το.ενεργειακό.κόστος.στην.επιχείρησή.σας.συνολικά.ηλεκτρικό.ρεύμα.φυσικό.αέριο.καύσιμα.και.αν.ναι.σε.τι.ποσοστό.αριθμητικ1.by.Q1.Είδος.επιχείρησης" descr="0b85b2e5-fd03-4026-bf5b-4d2d820d4d7e table.Q41.Έχει.αυξηθεί.το.ενεργειακό.κόστος.στην.επιχείρησή.σας.συνολικά.ηλεκτρικό.ρεύμα.φυσικό.αέριο.καύσιμα.και.αν.ναι.σε.τι.ποσοστό.αριθμητικ1.by.Q1.Είδος.επιχείρησης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1403648" y="2133600"/>
          <a:ext cx="6499318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4695"/>
                <a:gridCol w="875958">
                  <a:extLst>
                    <a:ext uri="{9D8B030D-6E8A-4147-A177-3AD203B41FA5}"/>
                  </a:extLst>
                </a:gridCol>
                <a:gridCol w="875958">
                  <a:extLst>
                    <a:ext uri="{9D8B030D-6E8A-4147-A177-3AD203B41FA5}"/>
                  </a:extLst>
                </a:gridCol>
                <a:gridCol w="990791">
                  <a:extLst>
                    <a:ext uri="{9D8B030D-6E8A-4147-A177-3AD203B41FA5}"/>
                  </a:extLst>
                </a:gridCol>
                <a:gridCol w="875958">
                  <a:extLst>
                    <a:ext uri="{9D8B030D-6E8A-4147-A177-3AD203B41FA5}"/>
                  </a:extLst>
                </a:gridCol>
                <a:gridCol w="875958">
                  <a:extLst>
                    <a:ext uri="{9D8B030D-6E8A-4147-A177-3AD203B41FA5}"/>
                  </a:extLst>
                </a:gridCol>
              </a:tblGrid>
              <a:tr h="6240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Εμπορίου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8881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6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ΠΟΣΟΣΤΑ ΑΥΞΗΣΗΣ</a:t>
                      </a:r>
                      <a:endParaRPr sz="16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49</a:t>
                      </a:r>
                      <a:r>
                        <a:rPr lang="el-GR" sz="16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%</a:t>
                      </a:r>
                      <a:endParaRPr sz="1600" b="0" i="0" u="none" strike="noStrike" dirty="0">
                        <a:solidFill>
                          <a:srgbClr val="FF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53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57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80</a:t>
                      </a:r>
                      <a:r>
                        <a:rPr lang="el-GR" sz="16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%</a:t>
                      </a:r>
                      <a:endParaRPr sz="1600" b="0" i="0" u="none" strike="noStrike" dirty="0">
                        <a:solidFill>
                          <a:srgbClr val="0000FF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60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40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2"/>
          <p:cNvGraphicFramePr>
            <a:graphicFrameLocks/>
          </p:cNvGraphicFramePr>
          <p:nvPr/>
        </p:nvGraphicFramePr>
        <p:xfrm>
          <a:off x="899592" y="1960563"/>
          <a:ext cx="7445375" cy="4402137"/>
        </p:xfrm>
        <a:graphic>
          <a:graphicData uri="http://schemas.openxmlformats.org/presentationml/2006/ole">
            <p:oleObj spid="_x0000_s83970" name="Γράφημα" r:id="rId4" imgW="7449958" imgH="4407790" progId="Excel.Char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1897" y="1340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«Στην επιχείρησή σας αντιμετωπίζετε προβλήματα ελλείψεων πρώτων υλών ή προϊόντων στην αγορά και αν ναι σε τι βαθμό;»  </a:t>
            </a:r>
            <a:endParaRPr lang="el-GR" sz="1400" b="1" dirty="0">
              <a:latin typeface="+mn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6" cstate="print"/>
          <a:srcRect l="13332" t="15099" r="13332" b="20131"/>
          <a:stretch>
            <a:fillRect/>
          </a:stretch>
        </p:blipFill>
        <p:spPr bwMode="auto">
          <a:xfrm>
            <a:off x="2267744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Δεξί άγκιστρο 1"/>
          <p:cNvSpPr/>
          <p:nvPr/>
        </p:nvSpPr>
        <p:spPr>
          <a:xfrm rot="20612967">
            <a:off x="6314395" y="3038475"/>
            <a:ext cx="465138" cy="1258888"/>
          </a:xfrm>
          <a:prstGeom prst="rightBrace">
            <a:avLst>
              <a:gd name="adj1" fmla="val 8333"/>
              <a:gd name="adj2" fmla="val 523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el-GR" sz="1600" b="1" dirty="0"/>
              <a:t>50%</a:t>
            </a:r>
          </a:p>
          <a:p>
            <a:pPr algn="ctr" eaLnBrk="1" hangingPunct="1">
              <a:defRPr/>
            </a:pPr>
            <a:r>
              <a:rPr lang="el-GR" sz="1100" b="1" dirty="0"/>
              <a:t>(*43%)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148064" y="6238473"/>
            <a:ext cx="35283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100" b="1" dirty="0">
                <a:latin typeface="+mn-lt"/>
              </a:rPr>
              <a:t>*Στις παρενθέσεις παρουσιάζονται τα αποτελέσματα της αντίστοιχης έρευνας Μαρτίου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909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340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«Στην επιχείρησή σας αντιμετωπίζετε προβλήματα ελλείψεων πρώτων υλών ή προϊόντων στην αγορά και αν ναι σε τι βαθμό;»  </a:t>
            </a:r>
            <a:endParaRPr lang="el-GR" sz="1400" b="1" dirty="0">
              <a:latin typeface="+mn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.Q42.Στην.επιχείρησή.σας.αντιμετωπίζετε.προβλήματα.ελλείψεων.πρώτων.υλών.ή.προϊόντων.στην.αγορά.και.αν.ναι.σε.τι.βαθμό.απλή.επιλογή.by.Q1.Είδος.επιχείρησης" descr="b1c1769f-74b7-4277-9002-e29d53c4eda8 table.Q42.Στην.επιχείρησή.σας.αντιμετωπίζετε.προβλήματα.ελλείψεων.πρώτων.υλών.ή.προϊόντων.στην.αγορά.και.αν.ναι.σε.τι.βαθμό.απλή.επιλογή.by.Q1.Είδος.επιχείρησης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1475656" y="1989138"/>
          <a:ext cx="6307858" cy="1872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321"/>
                <a:gridCol w="788987"/>
                <a:gridCol w="920750"/>
                <a:gridCol w="1065085"/>
                <a:gridCol w="1150643"/>
                <a:gridCol w="703072"/>
              </a:tblGrid>
              <a:tr h="56617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ΕΜΠΟΡΙΟ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ΒΙΟΜΗΧΑΝΙΑ </a:t>
                      </a: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–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ΜΕΤΑΠΟΙΗΣΗ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65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Ναι, σε μεγάλο βαθμό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5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Ναι, σε μικρό βαθμό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3265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5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9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321023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+mn-lt"/>
              </a:rPr>
              <a:t>«Στην επιχείρησή σας έχει αυξηθεί το κόστος πρώτων υλών ή προϊόντων </a:t>
            </a:r>
            <a:r>
              <a:rPr lang="el-GR" sz="1400" b="1" dirty="0" smtClean="0">
                <a:latin typeface="+mn-lt"/>
              </a:rPr>
              <a:t>γενικά;»  </a:t>
            </a:r>
            <a:endParaRPr lang="el-GR" sz="1400" b="1" dirty="0">
              <a:latin typeface="+mn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4" name="Γράφημα 7"/>
          <p:cNvGraphicFramePr>
            <a:graphicFrameLocks/>
          </p:cNvGraphicFramePr>
          <p:nvPr/>
        </p:nvGraphicFramePr>
        <p:xfrm>
          <a:off x="1331640" y="1597025"/>
          <a:ext cx="6326262" cy="3488159"/>
        </p:xfrm>
        <a:graphic>
          <a:graphicData uri="http://schemas.openxmlformats.org/presentationml/2006/ole">
            <p:oleObj spid="_x0000_s84994" name="Γράφημα" r:id="rId6" imgW="7126842" imgH="4694327" progId="Excel.Chart.8">
              <p:embed/>
            </p:oleObj>
          </a:graphicData>
        </a:graphic>
      </p:graphicFrame>
      <p:graphicFrame>
        <p:nvGraphicFramePr>
          <p:cNvPr id="10" name="table.Στην.επιχείρησή.σας.έχει.αυξηθεί.το.κόστος.πρώτων.υλών.ή.προϊόντων.και.αν.ναι.σε.τι.ποσοστό.γενικά.αριθμητικό.πεδίο.0.αν.δεν.έχει.αυξηθεί.Numeric.0.by.Q1.Είδος.επιχείρησης" descr="ce231772-55ad-49b4-9180-5d45ebf79306 table.Στην.επιχείρησή.σας.έχει.αυξηθεί.το.κόστος.πρώτων.υλών.ή.προϊόντων.και.αν.ναι.σε.τι.ποσοστό.γενικά.αριθμητικό.πεδίο.0.αν.δεν.έχει.αυξηθεί.Numeric.0.by.Q1.Είδος.επιχείρησης Column Spans Count: 0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043608" y="4725144"/>
          <a:ext cx="7128792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4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Εμπορίου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4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ΕΧΕΙ ΑΥΞΗΘΕΙ</a:t>
                      </a:r>
                      <a:endParaRPr sz="14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0" i="0" u="none" strike="noStrike" dirty="0">
                          <a:solidFill>
                            <a:schemeClr val="tx1"/>
                          </a:solidFill>
                          <a:latin typeface="Open Sans"/>
                        </a:rPr>
                        <a:t>80%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62</a:t>
                      </a:r>
                      <a:r>
                        <a:rPr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FF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91</a:t>
                      </a:r>
                      <a:r>
                        <a:rPr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0000FF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91</a:t>
                      </a:r>
                      <a:r>
                        <a:rPr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0000FF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80</a:t>
                      </a:r>
                      <a:r>
                        <a:rPr sz="14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43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1651000" y="1341438"/>
            <a:ext cx="6842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latin typeface="+mn-lt"/>
              </a:rPr>
              <a:t>«Εφόσον έχει αυξηθεί το κόστος πρώτων υλών ή προϊόντων στην επιχείρησή σας, σε τι ποσοστό;»  </a:t>
            </a:r>
          </a:p>
        </p:txBody>
      </p:sp>
      <p:sp>
        <p:nvSpPr>
          <p:cNvPr id="11" name="Ορθογώνιο 3"/>
          <p:cNvSpPr/>
          <p:nvPr/>
        </p:nvSpPr>
        <p:spPr>
          <a:xfrm>
            <a:off x="6875463" y="3963988"/>
            <a:ext cx="2057400" cy="6175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b="1" dirty="0"/>
              <a:t>Μέσος όρος: 49%</a:t>
            </a:r>
          </a:p>
          <a:p>
            <a:pPr algn="ctr" eaLnBrk="1" hangingPunct="1">
              <a:defRPr/>
            </a:pPr>
            <a:r>
              <a:rPr lang="el-GR" sz="1200" b="1" dirty="0"/>
              <a:t>(*52%)</a:t>
            </a:r>
          </a:p>
        </p:txBody>
      </p:sp>
      <p:graphicFrame>
        <p:nvGraphicFramePr>
          <p:cNvPr id="12" name="Γράφημα 7"/>
          <p:cNvGraphicFramePr>
            <a:graphicFrameLocks/>
          </p:cNvGraphicFramePr>
          <p:nvPr/>
        </p:nvGraphicFramePr>
        <p:xfrm>
          <a:off x="1065213" y="1649413"/>
          <a:ext cx="7373937" cy="4783137"/>
        </p:xfrm>
        <a:graphic>
          <a:graphicData uri="http://schemas.openxmlformats.org/presentationml/2006/ole">
            <p:oleObj spid="_x0000_s86018" name="Γράφημα" r:id="rId6" imgW="7382896" imgH="4791871" progId="Excel.Chart.8">
              <p:embed/>
            </p:oleObj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6300192" y="5949280"/>
            <a:ext cx="26277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100" b="1" dirty="0">
                <a:latin typeface="+mn-lt"/>
              </a:rPr>
              <a:t>*Στις παρενθέσεις παρουσιάζονται τα αποτελέσματα της αντίστοιχης έρευνας Μαρτίου 2022</a:t>
            </a:r>
          </a:p>
        </p:txBody>
      </p:sp>
    </p:spTree>
    <p:extLst>
      <p:ext uri="{BB962C8B-B14F-4D97-AF65-F5344CB8AC3E}">
        <p14:creationId xmlns:p14="http://schemas.microsoft.com/office/powerpoint/2010/main" xmlns="" val="17274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47607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+mn-lt"/>
              </a:rPr>
              <a:t>«Εφόσον έχει </a:t>
            </a:r>
            <a:r>
              <a:rPr lang="el-GR" sz="1600" b="1" dirty="0">
                <a:latin typeface="+mn-lt"/>
              </a:rPr>
              <a:t>αυξηθεί το κόστος πρώτων υλών ή προϊόντων </a:t>
            </a:r>
            <a:r>
              <a:rPr lang="el-GR" sz="1600" b="1" dirty="0" smtClean="0">
                <a:latin typeface="+mn-lt"/>
              </a:rPr>
              <a:t>στην επιχείρησή σας, σε τι ποσοστό;»  </a:t>
            </a:r>
            <a:endParaRPr lang="el-GR" sz="1600" b="1" dirty="0">
              <a:latin typeface="+mn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.Q43.Στην.επιχείρησή.σας.έχει.αυξηθεί.το.κόστος.πρώτων.υλών.ή.προϊόντων.και.αν.ναι.σε.τι.ποσοστό.γενικά.αριθμητικό.πεδίο.0.αν.δεν.έχει.αυξηθεί.1.by.Q1.Είδος.επιχείρησης" descr="b2acfedd-2095-4e14-b089-881955167068 table.Q43.Στην.επιχείρησή.σας.έχει.αυξηθεί.το.κόστος.πρώτων.υλών.ή.προϊόντων.και.αν.ναι.σε.τι.ποσοστό.γενικά.αριθμητικό.πεδίο.0.αν.δεν.έχει.αυξηθεί.1.by.Q1.Είδος.επιχείρησης Column Spans Count: 0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115616" y="2132856"/>
          <a:ext cx="6979639" cy="1367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303"/>
                <a:gridCol w="972108">
                  <a:extLst>
                    <a:ext uri="{9D8B030D-6E8A-4147-A177-3AD203B41FA5}"/>
                  </a:extLst>
                </a:gridCol>
                <a:gridCol w="1052513">
                  <a:extLst>
                    <a:ext uri="{9D8B030D-6E8A-4147-A177-3AD203B41FA5}"/>
                  </a:extLst>
                </a:gridCol>
                <a:gridCol w="1149858">
                  <a:extLst>
                    <a:ext uri="{9D8B030D-6E8A-4147-A177-3AD203B41FA5}"/>
                  </a:extLst>
                </a:gridCol>
                <a:gridCol w="1039749">
                  <a:extLst>
                    <a:ext uri="{9D8B030D-6E8A-4147-A177-3AD203B41FA5}"/>
                  </a:extLst>
                </a:gridCol>
                <a:gridCol w="972108">
                  <a:extLst>
                    <a:ext uri="{9D8B030D-6E8A-4147-A177-3AD203B41FA5}"/>
                  </a:extLst>
                </a:gridCol>
              </a:tblGrid>
              <a:tr h="60191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4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Εμπορίου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Κατασκευών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4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4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766068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4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ΠΟΣΟΣΤΟ ΑΥΞΗΣΗΣ</a:t>
                      </a:r>
                      <a:endParaRPr sz="14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36</a:t>
                      </a:r>
                      <a:r>
                        <a:rPr lang="el-GR"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FF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34</a:t>
                      </a:r>
                      <a:r>
                        <a:rPr lang="el-GR" sz="1400" b="0" i="0" u="none" strike="noStrike" dirty="0" smtClean="0">
                          <a:solidFill>
                            <a:srgbClr val="FF0000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FF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kumimoji="0" lang="en-US" sz="1400" b="0" i="0" u="none" strike="noStrike" kern="1200" dirty="0" smtClean="0">
                          <a:solidFill>
                            <a:srgbClr val="0000FF"/>
                          </a:solidFill>
                          <a:latin typeface="Open Sans"/>
                          <a:ea typeface="+mn-ea"/>
                          <a:cs typeface="+mn-cs"/>
                        </a:rPr>
                        <a:t>57</a:t>
                      </a:r>
                      <a:r>
                        <a:rPr kumimoji="0" lang="el-GR" sz="1400" b="0" i="0" u="none" strike="noStrike" kern="1200" dirty="0" smtClean="0">
                          <a:solidFill>
                            <a:srgbClr val="0000FF"/>
                          </a:solidFill>
                          <a:latin typeface="Open Sans"/>
                          <a:ea typeface="+mn-ea"/>
                          <a:cs typeface="+mn-cs"/>
                        </a:rPr>
                        <a:t>%</a:t>
                      </a:r>
                      <a:endParaRPr kumimoji="0" lang="en-US" sz="1400" b="0" i="0" u="none" strike="noStrike" kern="1200" dirty="0">
                        <a:solidFill>
                          <a:srgbClr val="0000FF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65</a:t>
                      </a:r>
                      <a:r>
                        <a:rPr lang="el-GR" sz="1400" b="0" i="0" u="none" strike="noStrike" dirty="0" smtClean="0">
                          <a:solidFill>
                            <a:srgbClr val="0000FF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0000FF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49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1400" b="0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74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34076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+mn-lt"/>
              </a:rPr>
              <a:t>«Εφόσον αντιμετωπίσατε αυξήσεις στο κόστος ενέργειας και πρώτων υλών / προϊόντων, ενσωματώσατε ή σκοπεύετε να τις ενσωματώσετε στο τελικό κόστος πώλησης των προϊόντων σας και αν ναι, σε τι βαθμό;»  </a:t>
            </a:r>
            <a:endParaRPr lang="el-GR" sz="1600" b="1" dirty="0">
              <a:latin typeface="+mn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2" name="Γράφημα 6"/>
          <p:cNvGraphicFramePr>
            <a:graphicFrameLocks/>
          </p:cNvGraphicFramePr>
          <p:nvPr/>
        </p:nvGraphicFramePr>
        <p:xfrm>
          <a:off x="724545" y="1844824"/>
          <a:ext cx="7735887" cy="4330700"/>
        </p:xfrm>
        <a:graphic>
          <a:graphicData uri="http://schemas.openxmlformats.org/presentationml/2006/ole">
            <p:oleObj spid="_x0000_s87042" name="Γράφημα" r:id="rId6" imgW="7742591" imgH="4340728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4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2687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+mj-lt"/>
              </a:rPr>
              <a:t>«Ποια μέτρα θεωρείτε ότι θα ήταν αποτελεσματικά για την αντιμετώπιση του αυξημένου κόστους ενέργειας καυσίμων;» (πολλαπλή επιλογή) </a:t>
            </a:r>
            <a:endParaRPr lang="el-GR" sz="1600" b="1" dirty="0">
              <a:latin typeface="+mj-lt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6" name="Γράφημα 3"/>
          <p:cNvGraphicFramePr>
            <a:graphicFrameLocks/>
          </p:cNvGraphicFramePr>
          <p:nvPr/>
        </p:nvGraphicFramePr>
        <p:xfrm>
          <a:off x="755576" y="1340768"/>
          <a:ext cx="7735887" cy="4351337"/>
        </p:xfrm>
        <a:graphic>
          <a:graphicData uri="http://schemas.openxmlformats.org/presentationml/2006/ole">
            <p:oleObj spid="_x0000_s88066" name="Γράφημα" r:id="rId6" imgW="7742591" imgH="4352921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497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11" name="Object 67"/>
          <p:cNvGraphicFramePr>
            <a:graphicFrameLocks noChangeAspect="1"/>
          </p:cNvGraphicFramePr>
          <p:nvPr/>
        </p:nvGraphicFramePr>
        <p:xfrm>
          <a:off x="76200" y="1412776"/>
          <a:ext cx="9055100" cy="4594324"/>
        </p:xfrm>
        <a:graphic>
          <a:graphicData uri="http://schemas.openxmlformats.org/presentationml/2006/ole">
            <p:oleObj spid="_x0000_s6211" name="Φύλλο εργασίας" r:id="rId6" imgW="9724790" imgH="4524566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899592" y="1341438"/>
            <a:ext cx="7233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latin typeface="+mn-lt"/>
              </a:rPr>
              <a:t>«Ποια από τα παραπάνω θα λέγατε ότι είναι τα δύο βασικότερα προβλήματα που αντιμετωπίζει αυτήν την περίοδο η επιχείρησή σας;»  (μέχρι δύο επιλογές)</a:t>
            </a:r>
          </a:p>
        </p:txBody>
      </p:sp>
      <p:graphicFrame>
        <p:nvGraphicFramePr>
          <p:cNvPr id="11" name="Γράφημα 3"/>
          <p:cNvGraphicFramePr>
            <a:graphicFrameLocks/>
          </p:cNvGraphicFramePr>
          <p:nvPr/>
        </p:nvGraphicFramePr>
        <p:xfrm>
          <a:off x="653107" y="1700808"/>
          <a:ext cx="7807325" cy="4835525"/>
        </p:xfrm>
        <a:graphic>
          <a:graphicData uri="http://schemas.openxmlformats.org/presentationml/2006/ole">
            <p:oleObj spid="_x0000_s89090" name="Γράφημα" r:id="rId6" imgW="7815749" imgH="4840644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5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899592" y="1341438"/>
            <a:ext cx="7233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latin typeface="+mn-lt"/>
              </a:rPr>
              <a:t>«Ποια από τα παραπάνω θα λέγατε ότι είναι τα δύο βασικότερα προβλήματα που αντιμετωπίζει αυτήν την περίοδο η επιχείρησή σας;»  (μέχρι δύο επιλογές)</a:t>
            </a:r>
          </a:p>
        </p:txBody>
      </p:sp>
      <p:graphicFrame>
        <p:nvGraphicFramePr>
          <p:cNvPr id="7" name="table.Q47.Ποια.από.τα.παρακάτω.θα.λέγατε.ότι.είναι.τα.δύο.βασικότερα.προβλήματα.που.αντιμετωπίζει.αυτή.την.περίοδο.η.επιχείρησή.σας.πολλαπλή.επιλογ.by.Q1.Είδος.επιχείρησης" descr="d821a6aa-da6f-41bf-b9e6-9b8cb96bd87c table.Q47.Ποια.από.τα.παρακάτω.θα.λέγατε.ότι.είναι.τα.δύο.βασικότερα.προβλήματα.που.αντιμετωπίζει.αυτή.την.περίοδο.η.επιχείρησή.σας.πολλαπλή.επιλογ.by.Q1.Είδος.επιχείρησης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728166" y="1989138"/>
          <a:ext cx="7588250" cy="38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2188"/>
                <a:gridCol w="658812"/>
                <a:gridCol w="768350"/>
                <a:gridCol w="911225"/>
                <a:gridCol w="1019175"/>
                <a:gridCol w="698500"/>
              </a:tblGrid>
              <a:tr h="49091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ΕΜΠΟΡΙΟ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ΒΙΟΜΗΧΑΝΙΑ 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–</a:t>
                      </a:r>
                      <a:r>
                        <a:rPr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endParaRPr lang="el-GR" sz="1000" b="1" i="0" u="none" strike="noStrike" dirty="0" smtClean="0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ΜΕΤΑΠΟΙΗΣΗ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Υψηλό κόστος πρώτων υλών/προϊόντων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Υψηλό κόστος ενέργειας/καυσίμων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Περιορισμένη ζήτηση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Υψηλό κόστος φορολογίας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Σημαντικές επισφάλειες πελατών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Γραφειοκρατία/Διαδικασίες συναλλαγής με το δημόσιο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Υψηλό μη μισθολογικό κόστος (ασφαλιστικές εισφορές)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Υψηλό μισθολογικό κόστος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Ληξιπρόθεσμες φορολογικές/ασφαλιστικές υποχρεώσεις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Κανένα από τα παραπάνω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10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ΔΓ/ΔΑ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1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5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/>
          <p:nvPr/>
        </p:nvSpPr>
        <p:spPr>
          <a:xfrm>
            <a:off x="506859" y="1124744"/>
            <a:ext cx="8025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400" b="1" dirty="0">
                <a:latin typeface="+mn-lt"/>
              </a:rPr>
              <a:t>«Στην επιχείρησή σας σκοπεύετε να κάνετε χρήση ανανεώσιμων πηγών ενέργειας (π.χ. </a:t>
            </a:r>
            <a:r>
              <a:rPr lang="el-GR" sz="1400" b="1" dirty="0" err="1">
                <a:latin typeface="+mn-lt"/>
              </a:rPr>
              <a:t>φωτοβολταϊκά</a:t>
            </a:r>
            <a:r>
              <a:rPr lang="el-GR" sz="1400" b="1" dirty="0">
                <a:latin typeface="+mn-lt"/>
              </a:rPr>
              <a:t>, ανεμογεννήτριες </a:t>
            </a:r>
            <a:r>
              <a:rPr lang="el-GR" sz="1400" b="1" dirty="0" err="1">
                <a:latin typeface="+mn-lt"/>
              </a:rPr>
              <a:t>κτλ</a:t>
            </a:r>
            <a:r>
              <a:rPr lang="el-GR" sz="1400" b="1" dirty="0">
                <a:latin typeface="+mn-lt"/>
              </a:rPr>
              <a:t>) για να καλύψετε μέρος ή το σύνολο των ενεργειακών σας αναγκών;»  </a:t>
            </a:r>
          </a:p>
        </p:txBody>
      </p:sp>
      <p:graphicFrame>
        <p:nvGraphicFramePr>
          <p:cNvPr id="12" name="Chart 12"/>
          <p:cNvGraphicFramePr>
            <a:graphicFrameLocks/>
          </p:cNvGraphicFramePr>
          <p:nvPr/>
        </p:nvGraphicFramePr>
        <p:xfrm>
          <a:off x="1640756" y="1700808"/>
          <a:ext cx="5667548" cy="2984351"/>
        </p:xfrm>
        <a:graphic>
          <a:graphicData uri="http://schemas.openxmlformats.org/presentationml/2006/ole">
            <p:oleObj spid="_x0000_s91138" name="Γράφημα" r:id="rId6" imgW="7955970" imgH="4480948" progId="Excel.Chart.8">
              <p:embed/>
            </p:oleObj>
          </a:graphicData>
        </a:graphic>
      </p:graphicFrame>
      <p:graphicFrame>
        <p:nvGraphicFramePr>
          <p:cNvPr id="13" name="table.Q46.Στην.επιχείρησή.σας.σκοπεύετε.να.κάνετε.χρήση.ανανεώσιμων.πηγών.ενέργειας.π.χ.φωτοβολταϊκά.ανεμογεννήτριες.κτλ.για.να.καλύψετε.μέρος.ή.τ.by.Q1.Είδος.επιχείρησης" descr="e5abeebe-0e90-4b1c-be65-fe80466be36d table.Q46.Στην.επιχείρησή.σας.σκοπεύετε.να.κάνετε.χρήση.ανανεώσιμων.πηγών.ενέργειας.π.χ.φωτοβολταϊκά.ανεμογεννήτριες.κτλ.για.να.καλύψετε.μέρος.ή.τ.by.Q1.Είδος.επιχείρησης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1475656" y="4869160"/>
          <a:ext cx="6552728" cy="1778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425"/>
                <a:gridCol w="713561"/>
                <a:gridCol w="832202"/>
                <a:gridCol w="986950"/>
                <a:gridCol w="1066043"/>
                <a:gridCol w="756547"/>
              </a:tblGrid>
              <a:tr h="53772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ΕΜΠΟΡΙΟ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ΥΠΗΡΕΣΙΕΣ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ΚΑΤΑΣΚΕΥΕΣ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ΒΙΟΜΗΧΑΝΙΑ 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–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ΜΕΤΑΠΟΙΗΣΗ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010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Ναι, το έχουμε ήδη κάνει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0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Ναι, σκοπεύουμε να το κάνουμε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31010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0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ΔΓ/ΔΑ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5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l-GR" sz="2300" dirty="0" smtClean="0"/>
              <a:t>Μάρτιος – Απρίλιος 2022 – Ευχαριστώ για την προσοχή!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7816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«Πώς θα χαρακτηρίζατε τους λογαριασμούς του </a:t>
            </a:r>
            <a:r>
              <a:rPr lang="el-GR" sz="1400" b="1" u="sng" dirty="0" smtClean="0">
                <a:latin typeface="+mn-lt"/>
              </a:rPr>
              <a:t>ηλεκτρικού ρεύματος </a:t>
            </a:r>
            <a:r>
              <a:rPr lang="el-GR" sz="1400" b="1" dirty="0" smtClean="0">
                <a:latin typeface="+mn-lt"/>
              </a:rPr>
              <a:t>σήμερα για το νοικοκυριό σας;»</a:t>
            </a:r>
            <a:endParaRPr lang="el-GR" sz="1400" b="1" dirty="0">
              <a:latin typeface="+mn-lt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589" y="6271999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2273821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02" name="Γράφημα 4"/>
          <p:cNvGraphicFramePr>
            <a:graphicFrameLocks/>
          </p:cNvGraphicFramePr>
          <p:nvPr/>
        </p:nvGraphicFramePr>
        <p:xfrm>
          <a:off x="1065213" y="1844824"/>
          <a:ext cx="7899275" cy="4803626"/>
        </p:xfrm>
        <a:graphic>
          <a:graphicData uri="http://schemas.openxmlformats.org/presentationml/2006/ole">
            <p:oleObj spid="_x0000_s76802" name="Γράφημα" r:id="rId6" imgW="8029128" imgH="5078408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07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7816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«Πώς θα χαρακτηρίζατε τους λογαριασμούς της </a:t>
            </a:r>
            <a:r>
              <a:rPr lang="el-GR" sz="1400" b="1" u="sng" dirty="0" smtClean="0">
                <a:latin typeface="+mn-lt"/>
              </a:rPr>
              <a:t>θέρμανσης</a:t>
            </a:r>
            <a:r>
              <a:rPr lang="el-GR" sz="1400" b="1" dirty="0" smtClean="0">
                <a:latin typeface="+mn-lt"/>
              </a:rPr>
              <a:t> σήμερα για το νοικοκυριό σας;»</a:t>
            </a:r>
            <a:endParaRPr lang="el-GR" sz="1400" b="1" dirty="0">
              <a:latin typeface="+mn-lt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589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2273821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7826" name="Γράφημα 7"/>
          <p:cNvGraphicFramePr>
            <a:graphicFrameLocks/>
          </p:cNvGraphicFramePr>
          <p:nvPr/>
        </p:nvGraphicFramePr>
        <p:xfrm>
          <a:off x="1168401" y="1628800"/>
          <a:ext cx="7724080" cy="4705325"/>
        </p:xfrm>
        <a:graphic>
          <a:graphicData uri="http://schemas.openxmlformats.org/presentationml/2006/ole">
            <p:oleObj spid="_x0000_s77826" name="Γράφημα" r:id="rId6" imgW="7815749" imgH="4889416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91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79" name="Object 63"/>
          <p:cNvGraphicFramePr>
            <a:graphicFrameLocks noChangeAspect="1"/>
          </p:cNvGraphicFramePr>
          <p:nvPr/>
        </p:nvGraphicFramePr>
        <p:xfrm>
          <a:off x="0" y="1340768"/>
          <a:ext cx="9029700" cy="4704432"/>
        </p:xfrm>
        <a:graphic>
          <a:graphicData uri="http://schemas.openxmlformats.org/presentationml/2006/ole">
            <p:oleObj spid="_x0000_s9279" name="Φύλλο εργασίας" r:id="rId5" imgW="9229409" imgH="478159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01600" y="1340768"/>
          <a:ext cx="8991600" cy="4653632"/>
        </p:xfrm>
        <a:graphic>
          <a:graphicData uri="http://schemas.openxmlformats.org/presentationml/2006/ole">
            <p:oleObj spid="_x0000_s75779" name="Φύλλο εργασίας" r:id="rId5" imgW="10210638" imgH="512464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7816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«Έχετε λάβει κάποια μέτρα για να αντιμετωπίσετε τις αυξήσεις τιμών σε προϊόντα και ενέργεια και αν ναι, ποια από τα παρακάτω;» (πολλαπλή επιλογή)</a:t>
            </a:r>
            <a:endParaRPr lang="el-GR" sz="1400" b="1" dirty="0">
              <a:latin typeface="+mn-lt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000125" y="-27384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Μάρτιος 2022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6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5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0" name="Γράφημα 8"/>
          <p:cNvGraphicFramePr>
            <a:graphicFrameLocks/>
          </p:cNvGraphicFramePr>
          <p:nvPr/>
        </p:nvGraphicFramePr>
        <p:xfrm>
          <a:off x="323528" y="1484785"/>
          <a:ext cx="8547298" cy="4587404"/>
        </p:xfrm>
        <a:graphic>
          <a:graphicData uri="http://schemas.openxmlformats.org/presentationml/2006/ole">
            <p:oleObj spid="_x0000_s78850" name="Γράφημα" r:id="rId6" imgW="7882811" imgH="4401693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049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10460</TotalTime>
  <Words>1118</Words>
  <Application>Microsoft Office PowerPoint</Application>
  <PresentationFormat>Προβολή στην οθόνη (4:3)</PresentationFormat>
  <Paragraphs>289</Paragraphs>
  <Slides>43</Slides>
  <Notes>20</Notes>
  <HiddenSlides>0</HiddenSlides>
  <MMClips>0</MMClips>
  <ScaleCrop>false</ScaleCrop>
  <HeadingPairs>
    <vt:vector size="8" baseType="variant">
      <vt:variant>
        <vt:lpstr>Θέμα</vt:lpstr>
      </vt:variant>
      <vt:variant>
        <vt:i4>1</vt:i4>
      </vt:variant>
      <vt:variant>
        <vt:lpstr>Συνδέσεις</vt:lpstr>
      </vt:variant>
      <vt:variant>
        <vt:i4>17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62" baseType="lpstr">
      <vt:lpstr>Ρίζες</vt:lpstr>
      <vt:lpstr>\\PALMOSANALYSIS\Data\Palmos Analysis\PrimoQ\ΕΒΕΘ\ΒΑΡΟΜΕΤΡΟ ΕΒΕΘ\Βαρόμετρο ΕΒΕΘ - Σεπτέμβριος 2022\ΕΠΕΞΕΡΓΑΣΙΑ_ΧΡΟΝΟΣΕΙΡΩΝ_Σεπτέμβριος_2022.xlsx!ΣΥΓΚΡΙΤΙΚΑ ΚΑΤΑΝΑΛΩΤΕΣ![ΕΠΕΞΕΡΓΑΣΙΑ_ΧΡΟΝΟΣΕΙΡΩΝ_Σεπτέμβριος_2022.xlsx]ΣΥΓΚΡΙΤΙΚΑ ΚΑΤΑΝΑΛΩΤΕΣ 22 - Γράφημα-1</vt:lpstr>
      <vt:lpstr>\\PALMOSANALYSIS\Data\Palmos Analysis\PrimoQ\ΕΒΕΘ\ΒΑΡΟΜΕΤΡΟ ΕΒΕΘ\Βαρόμετρο ΕΒΕΘ - Σεπτέμβριος 2022\ΕΠΕΞΕΡΓΑΣΙΑ_ΧΡΟΝΟΣΕΙΡΩΝ_Σεπτέμβριος_2022.xlsx!ΣΥΓΚΡΙΤΙΚΑ ΚΑΤΑΝΑΛΩΤΕΣ![ΕΠΕΞΕΡΓΑΣΙΑ_ΧΡΟΝΟΣΕΙΡΩΝ_Σεπτέμβριος_2022.xlsx]ΣΥΓΚΡΙΤΙΚΑ ΚΑΤΑΝΑΛΩΤΕΣ 10 - Γράφημα-1</vt:lpstr>
      <vt:lpstr>\\PALMOSANALYSIS\Data\Palmos Analysis\PrimoQ\ΕΒΕΘ\ΒΑΡΟΜΕΤΡΟ ΕΒΕΘ\Βαρόμετρο ΕΒΕΘ - Σεπτέμβριος 2022\ΕΠΕΞΕΡΓΑΣΙΑ_ΧΡΟΝΟΣΕΙΡΩΝ_Σεπτέμβριος_2022.xlsx!ΣΥΓΚΡΙΤΙΚΑ ΚΑΤΑΝΑΛΩΤΕΣ![ΕΠΕΞΕΡΓΑΣΙΑ_ΧΡΟΝΟΣΕΙΡΩΝ_Σεπτέμβριος_2022.xlsx]ΣΥΓΚΡΙΤΙΚΑ ΚΑΤΑΝΑΛΩΤΕΣ 11 -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ΚΑΤΑΝΑΛΩΤΕΣ![ΕΠΕΞΕΡΓΑΣΙΑ_ΧΡΟΝΟΣΕΙΡΩΝ_Σεπτέμβριος_2022.xlsx]ΣΥΓΚΡΙΤΙΚΑ ΚΑΤΑΝΑΛΩΤΕΣ 13 -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ΒΙΟΜΗΧΑΝΙΕΣ![ΕΠΕΞΕΡΓΑΣΙΑ_ΧΡΟΝΟΣΕΙΡΩΝ_Σεπτέμβριος_2022.xlsx]ΣΥΓΚΡΙΤΙΚΑ ΒΙΟΜΗΧΑΝΙΕΣ 13 -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ΒΙΟΜΗΧΑΝΙΕΣ![ΕΠΕΞΕΡΓΑΣΙΑ_ΧΡΟΝΟΣΕΙΡΩΝ_Σεπτέμβριος_2022.xlsx]ΣΥΓΚΡΙΤΙΚΑ ΒΙΟΜΗΧΑΝΙΕΣ 22 - Γράφημα-10</vt:lpstr>
      <vt:lpstr>\\PALMOSANALYSIS\Data\Palmos Analysis\PrimoQ\ΕΒΕΘ\ΒΑΡΟΜΕΤΡΟ ΕΒΕΘ\Βαρόμετρο ΕΒΕΘ - Σεπτέμβριος 2022\ΕΠΕΞΕΡΓΑΣΙΑ_ΧΡΟΝΟΣΕΙΡΩΝ_Σεπτέμβριος_2022.xlsx!ΣΥΓΚΡΙΤΙΚΑ ΒΙΟΜΗΧΑΝΙΕΣ![ΕΠΕΞΕΡΓΑΣΙΑ_ΧΡΟΝΟΣΕΙΡΩΝ_Σεπτέμβριος_2022.xlsx]ΣΥΓΚΡΙΤΙΚΑ ΒΙΟΜΗΧΑΝΙΕΣ 22 - Γράφημα-8</vt:lpstr>
      <vt:lpstr>\\PALMOSANALYSIS\Data\Palmos Analysis\PrimoQ\ΕΒΕΘ\ΒΑΡΟΜΕΤΡΟ ΕΒΕΘ\Βαρόμετρο ΕΒΕΘ - Σεπτέμβριος 2022\ΕΠΕΞΕΡΓΑΣΙΑ_ΧΡΟΝΟΣΕΙΡΩΝ_Σεπτέμβριος_2022.xlsx!ΣΥΓΚΡΙΤΙΚΑ ΒΙΟΜΗΧΑΝΙΕΣ![ΕΠΕΞΕΡΓΑΣΙΑ_ΧΡΟΝΟΣΕΙΡΩΝ_Σεπτέμβριος_2022.xlsx]ΣΥΓΚΡΙΤΙΚΑ ΒΙΟΜΗΧΑΝΙΕΣ 22 - Γράφημα-6</vt:lpstr>
      <vt:lpstr>\\PALMOSANALYSIS\Data\Palmos Analysis\PrimoQ\ΕΒΕΘ\ΒΑΡΟΜΕΤΡΟ ΕΒΕΘ\Βαρόμετρο ΕΒΕΘ - Σεπτέμβριος 2022\ΕΠΕΞΕΡΓΑΣΙΑ_ΧΡΟΝΟΣΕΙΡΩΝ_Σεπτέμβριος_2022.xlsx!ΣΥΓΚΡΙΤΙΚΑ ΕΜΠΟΡΙΚΕΣ![ΕΠΕΞΕΡΓΑΣΙΑ_ΧΡΟΝΟΣΕΙΡΩΝ_Σεπτέμβριος_2022.xlsx]ΣΥΓΚΡΙΤΙΚΑ ΕΜΠΟΡΙΚΕΣ 7 -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ΕΜΠΟΡΙΚΕΣ![ΕΠΕΞΕΡΓΑΣΙΑ_ΧΡΟΝΟΣΕΙΡΩΝ_Σεπτέμβριος_2022.xlsx]ΣΥΓΚΡΙΤΙΚΑ ΕΜΠΟΡΙΚΕΣ 8 -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ΕΜΠΟΡΙΚΕΣ![ΕΠΕΞΕΡΓΑΣΙΑ_ΧΡΟΝΟΣΕΙΡΩΝ_Σεπτέμβριος_2022.xlsx]ΣΥΓΚΡΙΤΙΚΑ ΕΜΠΟΡΙΚΕΣ 9 -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ΕΜΠΟΡΙΚΕΣ![ΕΠΕΞΕΡΓΑΣΙΑ_ΧΡΟΝΟΣΕΙΡΩΝ_Σεπτέμβριος_2022.xlsx]ΣΥΓΚΡΙΤΙΚΑ ΕΜΠΟΡΙΚΕΣ 13 -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ΥΠΗΡΕΣΙΕΣ![ΕΠΕΞΕΡΓΑΣΙΑ_ΧΡΟΝΟΣΕΙΡΩΝ_Σεπτέμβριος_2022.xlsx]ΣΥΓΚΡΙΤΙΚΑ ΥΠΗΡΕΣΙΕΣ 7 -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ΥΠΗΡΕΣΙΕΣ![ΕΠΕΞΕΡΓΑΣΙΑ_ΧΡΟΝΟΣΕΙΡΩΝ_Σεπτέμβριος_2022.xlsx]ΣΥΓΚΡΙΤΙΚΑ ΥΠΗΡΕΣΙΕΣ 13 -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ΥΠΗΡΕΣΙΕΣ![ΕΠΕΞΕΡΓΑΣΙΑ_ΧΡΟΝΟΣΕΙΡΩΝ_Σεπτέμβριος_2022.xlsx]ΣΥΓΚΡΙΤΙΚΑ ΥΠΗΡΕΣΙΕΣ 14 -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ΚΑΤΑΣΚΕΥΑΣΤΙΚΕΣ![ΕΠΕΞΕΡΓΑΣΙΑ_ΧΡΟΝΟΣΕΙΡΩΝ_Σεπτέμβριος_2022.xlsx]ΣΥΓΚΡΙΤΙΚΑ ΚΑΤΑΣΚΕΥΑΣΤΙΚΕΣ 5 - Γράφημα</vt:lpstr>
      <vt:lpstr>\\PALMOSANALYSIS\Data\Palmos Analysis\PrimoQ\ΕΒΕΘ\ΒΑΡΟΜΕΤΡΟ ΕΒΕΘ\Βαρόμετρο ΕΒΕΘ - Σεπτέμβριος 2022\ΕΠΕΞΕΡΓΑΣΙΑ_ΧΡΟΝΟΣΕΙΡΩΝ_Σεπτέμβριος_2022.xlsx!ΣΥΓΚΡΙΤΙΚΑ ΚΑΤΑΣΚΕΥΑΣΤΙΚΕΣ![ΕΠΕΞΕΡΓΑΣΙΑ_ΧΡΟΝΟΣΕΙΡΩΝ_Σεπτέμβριος_2022.xlsx]ΣΥΓΚΡΙΤΙΚΑ ΚΑΤΑΣΚΕΥΑΣΤΙΚΕΣ 9 - Γράφημα</vt:lpstr>
      <vt:lpstr>Γράφημα του Microsoft Excel</vt:lpstr>
      <vt:lpstr>Βαρόμετρο ΕΒΕΘ</vt:lpstr>
      <vt:lpstr>Βαρόμετρο ΕΒΕΘ</vt:lpstr>
      <vt:lpstr>Έρευνα Καταναλωτών</vt:lpstr>
      <vt:lpstr>Έρευνα Καταναλωτών</vt:lpstr>
      <vt:lpstr>Διαφάνεια 5</vt:lpstr>
      <vt:lpstr>Διαφάνεια 6</vt:lpstr>
      <vt:lpstr>Έρευνα Καταναλωτών</vt:lpstr>
      <vt:lpstr>Έρευνα Καταναλωτών</vt:lpstr>
      <vt:lpstr>Διαφάνεια 9</vt:lpstr>
      <vt:lpstr>Διαφάνεια 10</vt:lpstr>
      <vt:lpstr>Διαφάνεια 11</vt:lpstr>
      <vt:lpstr>Διαφάνεια 12</vt:lpstr>
      <vt:lpstr>Διαφάνεια 13</vt:lpstr>
      <vt:lpstr>Βαρόμετρο ΕΒΕΘ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Βαρόμετρο ΕΒΕΘ</vt:lpstr>
      <vt:lpstr>Έρευνα Εμπορίου</vt:lpstr>
      <vt:lpstr>Έρευνα Εμπορίου</vt:lpstr>
      <vt:lpstr>Έρευνα Εμπορίου</vt:lpstr>
      <vt:lpstr>Έρευνα Εμπορίου</vt:lpstr>
      <vt:lpstr>Βαρόμετρο ΕΒΕΘ</vt:lpstr>
      <vt:lpstr>Έρευνα Υπηρεσιών</vt:lpstr>
      <vt:lpstr>Έρευνα Υπηρεσιών</vt:lpstr>
      <vt:lpstr>Έρευνα Υπηρεσιών</vt:lpstr>
      <vt:lpstr>Βαρόμετρο ΕΒΕΘ</vt:lpstr>
      <vt:lpstr>Έρευνα Κατασκευών</vt:lpstr>
      <vt:lpstr>Έρευνα Κατασκευών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Βαρόμετρο ΕΒΕΘ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Βαρόμετρο ΕΒΕΘ</dc:title>
  <dc:creator>Pasqual</dc:creator>
  <cp:lastModifiedBy>Alexander Temekenidis</cp:lastModifiedBy>
  <cp:revision>2070</cp:revision>
  <dcterms:created xsi:type="dcterms:W3CDTF">2010-04-04T21:55:31Z</dcterms:created>
  <dcterms:modified xsi:type="dcterms:W3CDTF">2022-10-20T11:47:16Z</dcterms:modified>
</cp:coreProperties>
</file>